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1" r:id="rId4"/>
    <p:sldId id="260" r:id="rId5"/>
    <p:sldId id="267" r:id="rId6"/>
    <p:sldId id="265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6812" autoAdjust="0"/>
  </p:normalViewPr>
  <p:slideViewPr>
    <p:cSldViewPr snapToGrid="0">
      <p:cViewPr varScale="1">
        <p:scale>
          <a:sx n="56" d="100"/>
          <a:sy n="56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0B61-E911-4274-9FFA-A656618185CF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F7D8-CD9E-47E7-8956-6F8FD5F4E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5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Les différentes étapes de fabrication sont: plan général, plan détaillé, travail des différents matériaux bruts (plaques de métal, cuirs, pièces de </a:t>
            </a:r>
            <a:r>
              <a:rPr lang="fr-FR" baseline="0" dirty="0" err="1" smtClean="0"/>
              <a:t>ferroneries</a:t>
            </a:r>
            <a:r>
              <a:rPr lang="fr-FR" baseline="0" dirty="0" smtClean="0"/>
              <a:t>), assemblages.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Habituellement, la fabrication du</a:t>
            </a:r>
            <a:r>
              <a:rPr lang="fr-FR" baseline="0" dirty="0" smtClean="0"/>
              <a:t> lot</a:t>
            </a:r>
            <a:r>
              <a:rPr lang="fr-FR" dirty="0" smtClean="0"/>
              <a:t> complet des armures dure</a:t>
            </a:r>
            <a:r>
              <a:rPr lang="fr-FR" baseline="0" dirty="0" smtClean="0"/>
              <a:t> 1 année.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Afficher</a:t>
            </a:r>
            <a:r>
              <a:rPr lang="fr-FR" baseline="0" dirty="0" smtClean="0"/>
              <a:t> cette slide avant de lancer l’épisode 1 lors de l’étape « Choix de la stratégie »</a:t>
            </a:r>
          </a:p>
          <a:p>
            <a:r>
              <a:rPr lang="fr-FR" baseline="0" dirty="0" smtClean="0"/>
              <a:t>Donner aux participants les supports de jeu en même temps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22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Afficher cette</a:t>
            </a:r>
            <a:r>
              <a:rPr lang="fr-FR" baseline="0" dirty="0" smtClean="0"/>
              <a:t> slide à la fin de l’épisode 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afficher</a:t>
            </a:r>
            <a:r>
              <a:rPr lang="fr-FR" baseline="0" dirty="0" smtClean="0"/>
              <a:t> à la fin de l’épisode 7 après la bataille.</a:t>
            </a:r>
          </a:p>
          <a:p>
            <a:r>
              <a:rPr lang="fr-FR" baseline="0" dirty="0" smtClean="0"/>
              <a:t>On met fin au jeu et aux batailles: Les marcheurs blancs ont été repoussés temporairement et la famille </a:t>
            </a:r>
            <a:r>
              <a:rPr lang="fr-FR" baseline="0" dirty="0" err="1" smtClean="0"/>
              <a:t>Tully</a:t>
            </a:r>
            <a:r>
              <a:rPr lang="fr-FR" baseline="0" dirty="0" smtClean="0"/>
              <a:t> s’allient aux </a:t>
            </a:r>
            <a:r>
              <a:rPr lang="fr-FR" baseline="0" dirty="0" err="1" smtClean="0"/>
              <a:t>Starks</a:t>
            </a:r>
            <a:r>
              <a:rPr lang="fr-FR" baseline="0" dirty="0" smtClean="0"/>
              <a:t> et obligent les </a:t>
            </a:r>
            <a:r>
              <a:rPr lang="fr-FR" baseline="0" dirty="0" err="1" smtClean="0"/>
              <a:t>Lannisters</a:t>
            </a:r>
            <a:r>
              <a:rPr lang="fr-FR" baseline="0" dirty="0" smtClean="0"/>
              <a:t> à rentrer chez eux. </a:t>
            </a:r>
          </a:p>
          <a:p>
            <a:r>
              <a:rPr lang="fr-FR" baseline="0" dirty="0" smtClean="0"/>
              <a:t>Conclusion: fin des combats.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68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une explication</a:t>
            </a:r>
            <a:r>
              <a:rPr lang="fr-FR" baseline="0" dirty="0" smtClean="0"/>
              <a:t> de la méthode basée sur le ROI (Valeur apportée / Effort), qui en principe permet d’apporter 80% de la valeur avec 50% de l’effort (temps).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11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F7D8-CD9E-47E7-8956-6F8FD5F4E7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0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7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5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0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1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2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9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2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CCF4-BBE6-4568-B18D-C112C38F0E6E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AACA86-7AE7-4A52-B395-5660D7E7C9C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DE1C38-E35D-4E0C-94E0-CA1303D40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6200" dirty="0" smtClean="0">
                <a:solidFill>
                  <a:schemeClr val="accent1"/>
                </a:solidFill>
              </a:rPr>
              <a:t>AGILE GAME OF THRONES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“Un </a:t>
            </a:r>
            <a:r>
              <a:rPr lang="en-US" dirty="0" err="1">
                <a:solidFill>
                  <a:schemeClr val="accent1"/>
                </a:solidFill>
              </a:rPr>
              <a:t>conflit</a:t>
            </a:r>
            <a:r>
              <a:rPr lang="en-US" dirty="0">
                <a:solidFill>
                  <a:schemeClr val="accent1"/>
                </a:solidFill>
              </a:rPr>
              <a:t> ancestral…”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768221"/>
            <a:ext cx="5591101" cy="5845695"/>
          </a:xfrm>
          <a:prstGeom prst="rect">
            <a:avLst/>
          </a:prstGeom>
        </p:spPr>
      </p:pic>
      <p:sp>
        <p:nvSpPr>
          <p:cNvPr id="9" name="Explosion : 8 points 8">
            <a:extLst>
              <a:ext uri="{FF2B5EF4-FFF2-40B4-BE49-F238E27FC236}">
                <a16:creationId xmlns="" xmlns:a16="http://schemas.microsoft.com/office/drawing/2014/main" id="{AB1F0D19-57E9-45FF-A81B-130F13D2F270}"/>
              </a:ext>
            </a:extLst>
          </p:cNvPr>
          <p:cNvSpPr/>
          <p:nvPr/>
        </p:nvSpPr>
        <p:spPr>
          <a:xfrm>
            <a:off x="2356993" y="4027373"/>
            <a:ext cx="448336" cy="369731"/>
          </a:xfrm>
          <a:prstGeom prst="irregularSeal1">
            <a:avLst/>
          </a:prstGeom>
          <a:solidFill>
            <a:schemeClr val="accent1"/>
          </a:solidFill>
          <a:ln w="6350">
            <a:solidFill>
              <a:srgbClr val="453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fr-FR" sz="1600"/>
          </a:p>
        </p:txBody>
      </p:sp>
      <p:sp>
        <p:nvSpPr>
          <p:cNvPr id="13" name="Flèche vers le haut 12"/>
          <p:cNvSpPr/>
          <p:nvPr/>
        </p:nvSpPr>
        <p:spPr>
          <a:xfrm>
            <a:off x="2520512" y="4468689"/>
            <a:ext cx="121298" cy="830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67" y="1165576"/>
            <a:ext cx="3300748" cy="185785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6923289" y="3419454"/>
            <a:ext cx="533713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“Les </a:t>
            </a:r>
            <a:r>
              <a:rPr lang="en-US" sz="2000" dirty="0" err="1" smtClean="0">
                <a:solidFill>
                  <a:schemeClr val="accent1"/>
                </a:solidFill>
              </a:rPr>
              <a:t>lannisters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attaquent</a:t>
            </a:r>
            <a:r>
              <a:rPr lang="en-US" sz="2000" dirty="0" smtClean="0">
                <a:solidFill>
                  <a:schemeClr val="accent1"/>
                </a:solidFill>
              </a:rPr>
              <a:t> les starks, </a:t>
            </a:r>
            <a:r>
              <a:rPr lang="en-US" sz="2000" dirty="0" err="1" smtClean="0">
                <a:solidFill>
                  <a:schemeClr val="accent1"/>
                </a:solidFill>
              </a:rPr>
              <a:t>Ils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ont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envahis</a:t>
            </a:r>
            <a:r>
              <a:rPr lang="en-US" sz="2000" dirty="0" smtClean="0">
                <a:solidFill>
                  <a:schemeClr val="accent1"/>
                </a:solidFill>
              </a:rPr>
              <a:t> le </a:t>
            </a:r>
            <a:r>
              <a:rPr lang="en-US" sz="2000" dirty="0" err="1" smtClean="0">
                <a:solidFill>
                  <a:schemeClr val="accent1"/>
                </a:solidFill>
              </a:rPr>
              <a:t>sud</a:t>
            </a:r>
            <a:r>
              <a:rPr lang="en-US" sz="2000" dirty="0" smtClean="0">
                <a:solidFill>
                  <a:schemeClr val="accent1"/>
                </a:solidFill>
              </a:rPr>
              <a:t> de  LEUR </a:t>
            </a:r>
            <a:r>
              <a:rPr lang="en-US" sz="2000" dirty="0" err="1" smtClean="0">
                <a:solidFill>
                  <a:schemeClr val="accent1"/>
                </a:solidFill>
              </a:rPr>
              <a:t>royaume</a:t>
            </a:r>
            <a:r>
              <a:rPr lang="en-US" sz="2000" dirty="0" smtClean="0">
                <a:solidFill>
                  <a:schemeClr val="accent1"/>
                </a:solidFill>
              </a:rPr>
              <a:t>…”</a:t>
            </a:r>
            <a:endParaRPr lang="fr-FR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07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“LES CONFLITS S’ETENDENT…”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768221"/>
            <a:ext cx="5591101" cy="5845695"/>
          </a:xfrm>
          <a:prstGeom prst="rect">
            <a:avLst/>
          </a:prstGeom>
        </p:spPr>
      </p:pic>
      <p:sp>
        <p:nvSpPr>
          <p:cNvPr id="24" name="Explosion : 8 points 23">
            <a:extLst>
              <a:ext uri="{FF2B5EF4-FFF2-40B4-BE49-F238E27FC236}">
                <a16:creationId xmlns="" xmlns:a16="http://schemas.microsoft.com/office/drawing/2014/main" id="{E0728247-5F67-4D6C-8147-B19703C89719}"/>
              </a:ext>
            </a:extLst>
          </p:cNvPr>
          <p:cNvSpPr/>
          <p:nvPr/>
        </p:nvSpPr>
        <p:spPr>
          <a:xfrm>
            <a:off x="2303449" y="4049125"/>
            <a:ext cx="374438" cy="373585"/>
          </a:xfrm>
          <a:prstGeom prst="irregularSeal1">
            <a:avLst/>
          </a:prstGeom>
          <a:solidFill>
            <a:schemeClr val="accent1"/>
          </a:solidFill>
          <a:ln w="6350">
            <a:solidFill>
              <a:srgbClr val="453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fr-FR" sz="1600" dirty="0"/>
          </a:p>
        </p:txBody>
      </p:sp>
      <p:sp>
        <p:nvSpPr>
          <p:cNvPr id="28" name="Explosion : 8 points 27">
            <a:extLst>
              <a:ext uri="{FF2B5EF4-FFF2-40B4-BE49-F238E27FC236}">
                <a16:creationId xmlns="" xmlns:a16="http://schemas.microsoft.com/office/drawing/2014/main" id="{B3AD07F3-F66F-4915-BA51-45335AD68DAF}"/>
              </a:ext>
            </a:extLst>
          </p:cNvPr>
          <p:cNvSpPr/>
          <p:nvPr/>
        </p:nvSpPr>
        <p:spPr>
          <a:xfrm>
            <a:off x="3650106" y="1254848"/>
            <a:ext cx="456018" cy="424663"/>
          </a:xfrm>
          <a:prstGeom prst="irregularSeal1">
            <a:avLst/>
          </a:prstGeom>
          <a:solidFill>
            <a:schemeClr val="accent1"/>
          </a:solidFill>
          <a:ln w="6350">
            <a:solidFill>
              <a:srgbClr val="453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fr-FR" sz="1600"/>
          </a:p>
        </p:txBody>
      </p:sp>
      <p:sp>
        <p:nvSpPr>
          <p:cNvPr id="16" name="Flèche vers le haut 15"/>
          <p:cNvSpPr/>
          <p:nvPr/>
        </p:nvSpPr>
        <p:spPr>
          <a:xfrm>
            <a:off x="2430019" y="4422710"/>
            <a:ext cx="121298" cy="830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 rot="-3360000">
            <a:off x="3411831" y="886399"/>
            <a:ext cx="124178" cy="54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67" y="824236"/>
            <a:ext cx="3542122" cy="2092808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7699167" y="2999890"/>
            <a:ext cx="533713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“</a:t>
            </a:r>
            <a:r>
              <a:rPr lang="en-US" sz="2000" dirty="0" err="1" smtClean="0">
                <a:solidFill>
                  <a:schemeClr val="accent1"/>
                </a:solidFill>
              </a:rPr>
              <a:t>L’armée</a:t>
            </a:r>
            <a:r>
              <a:rPr lang="en-US" sz="2000" dirty="0" smtClean="0">
                <a:solidFill>
                  <a:schemeClr val="accent1"/>
                </a:solidFill>
              </a:rPr>
              <a:t> des </a:t>
            </a:r>
            <a:r>
              <a:rPr lang="en-US" sz="2000" dirty="0" err="1" smtClean="0">
                <a:solidFill>
                  <a:schemeClr val="accent1"/>
                </a:solidFill>
              </a:rPr>
              <a:t>marcheurs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blancs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arrivent</a:t>
            </a:r>
            <a:r>
              <a:rPr lang="en-US" sz="2000" dirty="0" smtClean="0">
                <a:solidFill>
                  <a:schemeClr val="accent1"/>
                </a:solidFill>
              </a:rPr>
              <a:t> du </a:t>
            </a:r>
            <a:r>
              <a:rPr lang="en-US" sz="2000" dirty="0" err="1" smtClean="0">
                <a:solidFill>
                  <a:schemeClr val="accent1"/>
                </a:solidFill>
              </a:rPr>
              <a:t>nord</a:t>
            </a:r>
            <a:r>
              <a:rPr lang="en-US" sz="2000" dirty="0" smtClean="0">
                <a:solidFill>
                  <a:schemeClr val="accent1"/>
                </a:solidFill>
              </a:rPr>
              <a:t>…”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7415228" y="5433439"/>
            <a:ext cx="533713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“LES STARKS (la night watch) </a:t>
            </a:r>
            <a:r>
              <a:rPr lang="en-US" sz="2000" dirty="0" err="1" smtClean="0">
                <a:solidFill>
                  <a:schemeClr val="accent1"/>
                </a:solidFill>
              </a:rPr>
              <a:t>organisent</a:t>
            </a:r>
            <a:r>
              <a:rPr lang="en-US" sz="2000" dirty="0" smtClean="0">
                <a:solidFill>
                  <a:schemeClr val="accent1"/>
                </a:solidFill>
              </a:rPr>
              <a:t> la defense du </a:t>
            </a:r>
            <a:r>
              <a:rPr lang="en-US" sz="2000" dirty="0" err="1" smtClean="0">
                <a:solidFill>
                  <a:schemeClr val="accent1"/>
                </a:solidFill>
              </a:rPr>
              <a:t>mur</a:t>
            </a:r>
            <a:r>
              <a:rPr lang="en-US" sz="2000" dirty="0" smtClean="0">
                <a:solidFill>
                  <a:schemeClr val="accent1"/>
                </a:solidFill>
              </a:rPr>
              <a:t>…”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43" y="3691068"/>
            <a:ext cx="3198446" cy="15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2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2558F5AC-065A-49C6-B5C5-1847DECC021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10656531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“démarche </a:t>
            </a:r>
            <a:r>
              <a:rPr lang="nl-NL" dirty="0" err="1">
                <a:solidFill>
                  <a:schemeClr val="accent1"/>
                </a:solidFill>
              </a:rPr>
              <a:t>habituelle</a:t>
            </a:r>
            <a:r>
              <a:rPr lang="nl-NL" dirty="0">
                <a:solidFill>
                  <a:schemeClr val="accent1"/>
                </a:solidFill>
              </a:rPr>
              <a:t> de </a:t>
            </a:r>
            <a:r>
              <a:rPr lang="nl-NL" dirty="0" err="1">
                <a:solidFill>
                  <a:schemeClr val="accent1"/>
                </a:solidFill>
              </a:rPr>
              <a:t>fabrication</a:t>
            </a:r>
            <a:r>
              <a:rPr lang="nl-NL" dirty="0">
                <a:solidFill>
                  <a:schemeClr val="accent1"/>
                </a:solidFill>
              </a:rPr>
              <a:t>”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F938CB4C-DF49-4A7B-BE03-468E285BBD27}"/>
              </a:ext>
            </a:extLst>
          </p:cNvPr>
          <p:cNvGrpSpPr/>
          <p:nvPr/>
        </p:nvGrpSpPr>
        <p:grpSpPr>
          <a:xfrm>
            <a:off x="-893384" y="4750438"/>
            <a:ext cx="13966012" cy="2627327"/>
            <a:chOff x="-1074645" y="3511005"/>
            <a:chExt cx="13966012" cy="2627327"/>
          </a:xfrm>
        </p:grpSpPr>
        <p:grpSp>
          <p:nvGrpSpPr>
            <p:cNvPr id="25" name="Groupe 24">
              <a:extLst>
                <a:ext uri="{FF2B5EF4-FFF2-40B4-BE49-F238E27FC236}">
                  <a16:creationId xmlns="" xmlns:a16="http://schemas.microsoft.com/office/drawing/2014/main" id="{9C4EB50E-B03A-4296-82DF-FB65D00CD15D}"/>
                </a:ext>
              </a:extLst>
            </p:cNvPr>
            <p:cNvGrpSpPr/>
            <p:nvPr/>
          </p:nvGrpSpPr>
          <p:grpSpPr>
            <a:xfrm>
              <a:off x="-1074645" y="3511005"/>
              <a:ext cx="12471191" cy="2627327"/>
              <a:chOff x="-1074645" y="3511005"/>
              <a:chExt cx="12471191" cy="2627327"/>
            </a:xfrm>
          </p:grpSpPr>
          <p:sp>
            <p:nvSpPr>
              <p:cNvPr id="27" name="Flèche droite à entaille 9">
                <a:extLst>
                  <a:ext uri="{FF2B5EF4-FFF2-40B4-BE49-F238E27FC236}">
                    <a16:creationId xmlns="" xmlns:a16="http://schemas.microsoft.com/office/drawing/2014/main" id="{ADBE3958-8F88-48FF-9494-44FC2DEBFFE7}"/>
                  </a:ext>
                </a:extLst>
              </p:cNvPr>
              <p:cNvSpPr/>
              <p:nvPr/>
            </p:nvSpPr>
            <p:spPr>
              <a:xfrm>
                <a:off x="713678" y="3511005"/>
                <a:ext cx="10682868" cy="889366"/>
              </a:xfrm>
              <a:prstGeom prst="notchedRightArrow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orme libre 10">
                <a:extLst>
                  <a:ext uri="{FF2B5EF4-FFF2-40B4-BE49-F238E27FC236}">
                    <a16:creationId xmlns="" xmlns:a16="http://schemas.microsoft.com/office/drawing/2014/main" id="{198BED2B-E423-4514-A851-444749F541FA}"/>
                  </a:ext>
                </a:extLst>
              </p:cNvPr>
              <p:cNvSpPr/>
              <p:nvPr/>
            </p:nvSpPr>
            <p:spPr>
              <a:xfrm>
                <a:off x="-1074645" y="4220452"/>
                <a:ext cx="4689925" cy="796368"/>
              </a:xfrm>
              <a:custGeom>
                <a:avLst/>
                <a:gdLst>
                  <a:gd name="connsiteX0" fmla="*/ 0 w 4689925"/>
                  <a:gd name="connsiteY0" fmla="*/ 0 h 796368"/>
                  <a:gd name="connsiteX1" fmla="*/ 4689925 w 4689925"/>
                  <a:gd name="connsiteY1" fmla="*/ 0 h 796368"/>
                  <a:gd name="connsiteX2" fmla="*/ 4689925 w 4689925"/>
                  <a:gd name="connsiteY2" fmla="*/ 796368 h 796368"/>
                  <a:gd name="connsiteX3" fmla="*/ 0 w 4689925"/>
                  <a:gd name="connsiteY3" fmla="*/ 796368 h 796368"/>
                  <a:gd name="connsiteX4" fmla="*/ 0 w 4689925"/>
                  <a:gd name="connsiteY4" fmla="*/ 0 h 79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9925" h="796368">
                    <a:moveTo>
                      <a:pt x="0" y="0"/>
                    </a:moveTo>
                    <a:lnTo>
                      <a:pt x="4689925" y="0"/>
                    </a:lnTo>
                    <a:lnTo>
                      <a:pt x="4689925" y="796368"/>
                    </a:lnTo>
                    <a:lnTo>
                      <a:pt x="0" y="7963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24" tIns="192024" rIns="192024" bIns="192024" numCol="1" spcCol="1270" anchor="b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700" dirty="0"/>
                  <a:t>2016</a:t>
                </a:r>
                <a:endParaRPr lang="fr-FR" sz="2700" kern="1200" dirty="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="" xmlns:a16="http://schemas.microsoft.com/office/drawing/2014/main" id="{486F2C08-901D-4C8B-A10D-253A2936CFFA}"/>
                  </a:ext>
                </a:extLst>
              </p:cNvPr>
              <p:cNvSpPr/>
              <p:nvPr/>
            </p:nvSpPr>
            <p:spPr>
              <a:xfrm>
                <a:off x="1064809" y="3734163"/>
                <a:ext cx="436528" cy="43652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orme libre 14">
                <a:extLst>
                  <a:ext uri="{FF2B5EF4-FFF2-40B4-BE49-F238E27FC236}">
                    <a16:creationId xmlns="" xmlns:a16="http://schemas.microsoft.com/office/drawing/2014/main" id="{DC771700-FED6-4684-9DF2-CE47F3BF3B5B}"/>
                  </a:ext>
                </a:extLst>
              </p:cNvPr>
              <p:cNvSpPr/>
              <p:nvPr/>
            </p:nvSpPr>
            <p:spPr>
              <a:xfrm>
                <a:off x="5638216" y="4392217"/>
                <a:ext cx="4689925" cy="1746115"/>
              </a:xfrm>
              <a:custGeom>
                <a:avLst/>
                <a:gdLst>
                  <a:gd name="connsiteX0" fmla="*/ 0 w 4689925"/>
                  <a:gd name="connsiteY0" fmla="*/ 0 h 1746115"/>
                  <a:gd name="connsiteX1" fmla="*/ 4689925 w 4689925"/>
                  <a:gd name="connsiteY1" fmla="*/ 0 h 1746115"/>
                  <a:gd name="connsiteX2" fmla="*/ 4689925 w 4689925"/>
                  <a:gd name="connsiteY2" fmla="*/ 1746115 h 1746115"/>
                  <a:gd name="connsiteX3" fmla="*/ 0 w 4689925"/>
                  <a:gd name="connsiteY3" fmla="*/ 1746115 h 1746115"/>
                  <a:gd name="connsiteX4" fmla="*/ 0 w 4689925"/>
                  <a:gd name="connsiteY4" fmla="*/ 0 h 17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9925" h="1746115">
                    <a:moveTo>
                      <a:pt x="0" y="0"/>
                    </a:moveTo>
                    <a:lnTo>
                      <a:pt x="4689925" y="0"/>
                    </a:lnTo>
                    <a:lnTo>
                      <a:pt x="4689925" y="1746115"/>
                    </a:lnTo>
                    <a:lnTo>
                      <a:pt x="0" y="174611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24" tIns="192024" rIns="192024" bIns="192024" numCol="1" spcCol="1270" anchor="t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700" kern="1200" dirty="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="" xmlns:a16="http://schemas.microsoft.com/office/drawing/2014/main" id="{49F53BD1-A9F9-427B-BACB-533445787DD6}"/>
                  </a:ext>
                </a:extLst>
              </p:cNvPr>
              <p:cNvSpPr/>
              <p:nvPr/>
            </p:nvSpPr>
            <p:spPr>
              <a:xfrm>
                <a:off x="10328141" y="3737424"/>
                <a:ext cx="436528" cy="43652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" name="Forme libre 17">
              <a:extLst>
                <a:ext uri="{FF2B5EF4-FFF2-40B4-BE49-F238E27FC236}">
                  <a16:creationId xmlns="" xmlns:a16="http://schemas.microsoft.com/office/drawing/2014/main" id="{8635DA74-8949-4AB1-BEE7-7414A52F518F}"/>
                </a:ext>
              </a:extLst>
            </p:cNvPr>
            <p:cNvSpPr/>
            <p:nvPr/>
          </p:nvSpPr>
          <p:spPr>
            <a:xfrm>
              <a:off x="8201442" y="4220452"/>
              <a:ext cx="4689925" cy="796368"/>
            </a:xfrm>
            <a:custGeom>
              <a:avLst/>
              <a:gdLst>
                <a:gd name="connsiteX0" fmla="*/ 0 w 4689925"/>
                <a:gd name="connsiteY0" fmla="*/ 0 h 796368"/>
                <a:gd name="connsiteX1" fmla="*/ 4689925 w 4689925"/>
                <a:gd name="connsiteY1" fmla="*/ 0 h 796368"/>
                <a:gd name="connsiteX2" fmla="*/ 4689925 w 4689925"/>
                <a:gd name="connsiteY2" fmla="*/ 796368 h 796368"/>
                <a:gd name="connsiteX3" fmla="*/ 0 w 4689925"/>
                <a:gd name="connsiteY3" fmla="*/ 796368 h 796368"/>
                <a:gd name="connsiteX4" fmla="*/ 0 w 4689925"/>
                <a:gd name="connsiteY4" fmla="*/ 0 h 79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925" h="796368">
                  <a:moveTo>
                    <a:pt x="0" y="0"/>
                  </a:moveTo>
                  <a:lnTo>
                    <a:pt x="4689925" y="0"/>
                  </a:lnTo>
                  <a:lnTo>
                    <a:pt x="4689925" y="796368"/>
                  </a:lnTo>
                  <a:lnTo>
                    <a:pt x="0" y="7963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192024" numCol="1" spcCol="1270" anchor="b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700" dirty="0"/>
                <a:t>2017</a:t>
              </a:r>
              <a:endParaRPr lang="fr-FR" sz="2700" kern="1200" dirty="0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8645F963-D69D-46E2-8870-D7718799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41" y="1695695"/>
            <a:ext cx="2277186" cy="317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BA2D81FE-BD06-4683-832F-F4BB917A8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598" y="1244388"/>
            <a:ext cx="2350876" cy="327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66ABFBF6-BB53-4A5C-B0AE-C6F756582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461" y="1051194"/>
            <a:ext cx="4007057" cy="2253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68B53AA-F43D-4B0A-8222-8F810E9DB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311" y="2460630"/>
            <a:ext cx="2289808" cy="228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67340B7-9189-464A-BBD5-9D80209D9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8804" y="2066791"/>
            <a:ext cx="3577285" cy="201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F8D849E9-ACD4-4ABE-BD86-046A1A40CD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4067" y="1051194"/>
            <a:ext cx="2844043" cy="369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894939" y="5639805"/>
            <a:ext cx="1111143" cy="35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256652" y="5665105"/>
            <a:ext cx="1111143" cy="35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>
            <a:extLst>
              <a:ext uri="{FF2B5EF4-FFF2-40B4-BE49-F238E27FC236}">
                <a16:creationId xmlns="" xmlns:a16="http://schemas.microsoft.com/office/drawing/2014/main" id="{2558F5AC-065A-49C6-B5C5-1847DECC0212}"/>
              </a:ext>
            </a:extLst>
          </p:cNvPr>
          <p:cNvSpPr txBox="1">
            <a:spLocks/>
          </p:cNvSpPr>
          <p:nvPr/>
        </p:nvSpPr>
        <p:spPr>
          <a:xfrm>
            <a:off x="4736269" y="5167665"/>
            <a:ext cx="2906793" cy="547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accent1"/>
                </a:solidFill>
              </a:rPr>
              <a:t>UNE </a:t>
            </a:r>
            <a:r>
              <a:rPr lang="nl-NL" dirty="0" err="1" smtClean="0">
                <a:solidFill>
                  <a:schemeClr val="accent1"/>
                </a:solidFill>
              </a:rPr>
              <a:t>ANNée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292283" y="5627509"/>
            <a:ext cx="7594678" cy="36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762130" y="1358545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LE JEU SE DEROULE SUR 12 EPISODES.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1 EPISODE DURE 4 SEMAINES.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8" y="2753150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/>
                </a:solidFill>
              </a:rPr>
              <a:t>Choisis</a:t>
            </a:r>
            <a:r>
              <a:rPr lang="en-US" sz="2800" dirty="0" smtClean="0">
                <a:solidFill>
                  <a:schemeClr val="accent1"/>
                </a:solidFill>
              </a:rPr>
              <a:t> ton CAMP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/>
                </a:solidFill>
              </a:rPr>
              <a:t>Defini</a:t>
            </a:r>
            <a:r>
              <a:rPr lang="en-US" sz="2800" dirty="0" smtClean="0">
                <a:solidFill>
                  <a:schemeClr val="accent1"/>
                </a:solidFill>
              </a:rPr>
              <a:t> la </a:t>
            </a:r>
            <a:r>
              <a:rPr lang="en-US" sz="2800" dirty="0" err="1" smtClean="0">
                <a:solidFill>
                  <a:schemeClr val="accent1"/>
                </a:solidFill>
              </a:rPr>
              <a:t>strategie</a:t>
            </a:r>
            <a:r>
              <a:rPr lang="en-US" sz="2800" dirty="0" smtClean="0">
                <a:solidFill>
                  <a:schemeClr val="accent1"/>
                </a:solidFill>
              </a:rPr>
              <a:t> de fabrication des </a:t>
            </a:r>
            <a:r>
              <a:rPr lang="en-US" sz="2800" dirty="0" err="1" smtClean="0">
                <a:solidFill>
                  <a:schemeClr val="accent1"/>
                </a:solidFill>
              </a:rPr>
              <a:t>armurES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DEFINIR UNE VALEUR DE PROTECTION DES ELEMENTS DE 1 à 10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CHOISIR L’ORDRE DE FABRICATION A CHAQUE EPISODE</a:t>
            </a:r>
          </a:p>
          <a:p>
            <a:pPr marL="914400" lvl="1" indent="-457200">
              <a:buFontTx/>
              <a:buChar char="-"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1"/>
                </a:solidFill>
              </a:rPr>
              <a:t>UTILISE LA FICHE DE JEU FOURNI 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Tx/>
              <a:buChar char="-"/>
            </a:pP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 err="1" smtClean="0">
                <a:solidFill>
                  <a:schemeClr val="accent1"/>
                </a:solidFill>
              </a:rPr>
              <a:t>C’est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vous</a:t>
            </a:r>
            <a:r>
              <a:rPr lang="en-US" dirty="0" smtClean="0">
                <a:solidFill>
                  <a:schemeClr val="accent1"/>
                </a:solidFill>
              </a:rPr>
              <a:t> de JOUER …”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“WINTER IS COMING …”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5576"/>
            <a:ext cx="7846967" cy="207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CONSEQUENCES: </a:t>
            </a: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accent1"/>
                </a:solidFill>
              </a:rPr>
              <a:t>PROTECTIOn</a:t>
            </a:r>
            <a:r>
              <a:rPr lang="fr-FR" sz="2000" dirty="0" smtClean="0">
                <a:solidFill>
                  <a:schemeClr val="accent1"/>
                </a:solidFill>
              </a:rPr>
              <a:t> DES bras: +3 SEM DE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</a:rPr>
              <a:t>Fourrure :  PROTECTION </a:t>
            </a:r>
            <a:r>
              <a:rPr lang="fr-FR" sz="2000" dirty="0" smtClean="0">
                <a:solidFill>
                  <a:schemeClr val="accent1"/>
                </a:solidFill>
              </a:rPr>
              <a:t>x4 (LIMITE A 10)</a:t>
            </a:r>
            <a:endParaRPr lang="fr-FR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“Les starks en </a:t>
            </a:r>
            <a:r>
              <a:rPr lang="en-US" dirty="0" err="1" smtClean="0">
                <a:solidFill>
                  <a:schemeClr val="accent1"/>
                </a:solidFill>
              </a:rPr>
              <a:t>sursis</a:t>
            </a:r>
            <a:r>
              <a:rPr lang="en-US" dirty="0" smtClean="0">
                <a:solidFill>
                  <a:schemeClr val="accent1"/>
                </a:solidFill>
              </a:rPr>
              <a:t>…”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768221"/>
            <a:ext cx="5591101" cy="5845695"/>
          </a:xfrm>
          <a:prstGeom prst="rect">
            <a:avLst/>
          </a:prstGeom>
        </p:spPr>
      </p:pic>
      <p:sp>
        <p:nvSpPr>
          <p:cNvPr id="24" name="Explosion : 8 points 23">
            <a:extLst>
              <a:ext uri="{FF2B5EF4-FFF2-40B4-BE49-F238E27FC236}">
                <a16:creationId xmlns="" xmlns:a16="http://schemas.microsoft.com/office/drawing/2014/main" id="{E0728247-5F67-4D6C-8147-B19703C89719}"/>
              </a:ext>
            </a:extLst>
          </p:cNvPr>
          <p:cNvSpPr/>
          <p:nvPr/>
        </p:nvSpPr>
        <p:spPr>
          <a:xfrm>
            <a:off x="2574717" y="5290291"/>
            <a:ext cx="657880" cy="518081"/>
          </a:xfrm>
          <a:prstGeom prst="irregularSeal1">
            <a:avLst/>
          </a:prstGeom>
          <a:solidFill>
            <a:schemeClr val="accent1"/>
          </a:solidFill>
          <a:ln w="6350">
            <a:solidFill>
              <a:srgbClr val="453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67" y="824236"/>
            <a:ext cx="3542122" cy="2092808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7699167" y="2999890"/>
            <a:ext cx="533713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“LES </a:t>
            </a:r>
            <a:r>
              <a:rPr lang="en-US" sz="2000" dirty="0" err="1" smtClean="0">
                <a:solidFill>
                  <a:schemeClr val="accent1"/>
                </a:solidFill>
              </a:rPr>
              <a:t>marcheurs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blancs</a:t>
            </a:r>
            <a:r>
              <a:rPr lang="en-US" sz="2000" dirty="0" smtClean="0">
                <a:solidFill>
                  <a:schemeClr val="accent1"/>
                </a:solidFill>
              </a:rPr>
              <a:t> ONT ETE </a:t>
            </a:r>
            <a:r>
              <a:rPr lang="en-US" sz="2000" dirty="0" err="1" smtClean="0">
                <a:solidFill>
                  <a:schemeClr val="accent1"/>
                </a:solidFill>
              </a:rPr>
              <a:t>Repousses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temporairement</a:t>
            </a:r>
            <a:r>
              <a:rPr lang="en-US" sz="2000" dirty="0" smtClean="0">
                <a:solidFill>
                  <a:schemeClr val="accent1"/>
                </a:solidFill>
              </a:rPr>
              <a:t>”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7415228" y="5433439"/>
            <a:ext cx="533713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“Les </a:t>
            </a:r>
            <a:r>
              <a:rPr lang="en-US" sz="2000" dirty="0" err="1" smtClean="0">
                <a:solidFill>
                  <a:schemeClr val="accent1"/>
                </a:solidFill>
              </a:rPr>
              <a:t>tully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s’allient</a:t>
            </a:r>
            <a:r>
              <a:rPr lang="en-US" sz="2000" dirty="0" smtClean="0">
                <a:solidFill>
                  <a:schemeClr val="accent1"/>
                </a:solidFill>
              </a:rPr>
              <a:t> aux starks et </a:t>
            </a:r>
            <a:r>
              <a:rPr lang="en-US" sz="2000" dirty="0" err="1" smtClean="0">
                <a:solidFill>
                  <a:schemeClr val="accent1"/>
                </a:solidFill>
              </a:rPr>
              <a:t>attaquent</a:t>
            </a:r>
            <a:r>
              <a:rPr lang="en-US" sz="2000" dirty="0" smtClean="0">
                <a:solidFill>
                  <a:schemeClr val="accent1"/>
                </a:solidFill>
              </a:rPr>
              <a:t> les </a:t>
            </a:r>
            <a:r>
              <a:rPr lang="en-US" sz="2000" dirty="0" err="1" smtClean="0">
                <a:solidFill>
                  <a:schemeClr val="accent1"/>
                </a:solidFill>
              </a:rPr>
              <a:t>lannisters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43" y="3691068"/>
            <a:ext cx="3198446" cy="15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Un </a:t>
            </a:r>
            <a:r>
              <a:rPr lang="en-US" dirty="0" err="1">
                <a:solidFill>
                  <a:schemeClr val="accent1"/>
                </a:solidFill>
              </a:rPr>
              <a:t>projet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itératif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priorisé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0B07DBB6-291A-4387-BA97-2DC3E631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36" y="806988"/>
            <a:ext cx="7684448" cy="530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BFA105-31C7-400E-BA34-FCEA313E6CE2}"/>
              </a:ext>
            </a:extLst>
          </p:cNvPr>
          <p:cNvSpPr txBox="1">
            <a:spLocks/>
          </p:cNvSpPr>
          <p:nvPr/>
        </p:nvSpPr>
        <p:spPr>
          <a:xfrm>
            <a:off x="1451579" y="11634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Conclusion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="" xmlns:a16="http://schemas.microsoft.com/office/drawing/2014/main" id="{A0408A28-E87C-41D0-98DB-605A3A99B862}"/>
              </a:ext>
            </a:extLst>
          </p:cNvPr>
          <p:cNvSpPr>
            <a:spLocks noGrp="1"/>
          </p:cNvSpPr>
          <p:nvPr/>
        </p:nvSpPr>
        <p:spPr bwMode="gray">
          <a:xfrm>
            <a:off x="943393" y="1180100"/>
            <a:ext cx="10497238" cy="66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266700" indent="-2667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ING Me" pitchFamily="2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512763" indent="-26035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ING Me" pitchFamily="2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762000" indent="-252413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ING Me" pitchFamily="2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Un </a:t>
            </a:r>
            <a:r>
              <a:rPr lang="en-GB" sz="2800" dirty="0" err="1"/>
              <a:t>projet</a:t>
            </a:r>
            <a:r>
              <a:rPr lang="en-GB" sz="2800" dirty="0"/>
              <a:t> </a:t>
            </a:r>
            <a:r>
              <a:rPr lang="en-GB" sz="2800" b="1" dirty="0" err="1"/>
              <a:t>itératif</a:t>
            </a:r>
            <a:r>
              <a:rPr lang="en-GB" sz="2800" dirty="0"/>
              <a:t> et </a:t>
            </a:r>
            <a:r>
              <a:rPr lang="en-GB" sz="2800" b="1" dirty="0" err="1"/>
              <a:t>priorisé</a:t>
            </a:r>
            <a:r>
              <a:rPr lang="en-GB" sz="2800" dirty="0"/>
              <a:t> livre de la </a:t>
            </a:r>
            <a:r>
              <a:rPr lang="en-GB" sz="2800" dirty="0" err="1"/>
              <a:t>valeur</a:t>
            </a:r>
            <a:r>
              <a:rPr lang="en-GB" sz="2800" dirty="0"/>
              <a:t> </a:t>
            </a:r>
            <a:r>
              <a:rPr lang="en-GB" sz="2800" b="1" dirty="0" err="1"/>
              <a:t>régulièrement</a:t>
            </a:r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Au bout de </a:t>
            </a:r>
            <a:r>
              <a:rPr lang="en-GB" sz="2800" b="1" dirty="0"/>
              <a:t>la </a:t>
            </a:r>
            <a:r>
              <a:rPr lang="en-GB" sz="2800" b="1" dirty="0" err="1"/>
              <a:t>moitié</a:t>
            </a:r>
            <a:r>
              <a:rPr lang="en-GB" sz="2800" b="1" dirty="0"/>
              <a:t> du temps, les ¾ de la </a:t>
            </a:r>
            <a:r>
              <a:rPr lang="en-GB" sz="2800" b="1" dirty="0" err="1"/>
              <a:t>valeur</a:t>
            </a:r>
            <a:r>
              <a:rPr lang="en-GB" sz="2800" b="1" dirty="0"/>
              <a:t> </a:t>
            </a:r>
            <a:r>
              <a:rPr lang="en-GB" sz="2800" dirty="0"/>
              <a:t>business </a:t>
            </a:r>
            <a:r>
              <a:rPr lang="en-GB" sz="2800" dirty="0" err="1"/>
              <a:t>sont</a:t>
            </a:r>
            <a:r>
              <a:rPr lang="en-GB" sz="2800" dirty="0"/>
              <a:t> </a:t>
            </a:r>
            <a:r>
              <a:rPr lang="en-GB" sz="2800" dirty="0" err="1"/>
              <a:t>souvent</a:t>
            </a:r>
            <a:r>
              <a:rPr lang="en-GB" sz="2800" dirty="0"/>
              <a:t> </a:t>
            </a:r>
            <a:r>
              <a:rPr lang="en-GB" sz="2800" dirty="0" err="1"/>
              <a:t>disponibles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Le </a:t>
            </a:r>
            <a:r>
              <a:rPr lang="en-GB" sz="2800" b="1" dirty="0" err="1"/>
              <a:t>choix</a:t>
            </a:r>
            <a:r>
              <a:rPr lang="en-GB" sz="2800" b="1" dirty="0"/>
              <a:t> </a:t>
            </a:r>
            <a:r>
              <a:rPr lang="en-GB" sz="2800" b="1" dirty="0" err="1"/>
              <a:t>est</a:t>
            </a:r>
            <a:r>
              <a:rPr lang="en-GB" sz="2800" b="1" dirty="0"/>
              <a:t> </a:t>
            </a:r>
            <a:r>
              <a:rPr lang="en-GB" sz="2800" b="1" dirty="0" err="1"/>
              <a:t>proposé</a:t>
            </a:r>
            <a:r>
              <a:rPr lang="en-GB" sz="2800" dirty="0"/>
              <a:t>, à </a:t>
            </a:r>
            <a:r>
              <a:rPr lang="en-GB" sz="2800" dirty="0" err="1"/>
              <a:t>chaque</a:t>
            </a:r>
            <a:r>
              <a:rPr lang="en-GB" sz="2800" dirty="0"/>
              <a:t> </a:t>
            </a:r>
            <a:r>
              <a:rPr lang="en-GB" sz="2800" dirty="0" err="1"/>
              <a:t>itération</a:t>
            </a:r>
            <a:r>
              <a:rPr lang="en-GB" sz="2800" dirty="0"/>
              <a:t>, de continuer le </a:t>
            </a:r>
            <a:r>
              <a:rPr lang="en-GB" sz="2800" dirty="0" err="1"/>
              <a:t>reste</a:t>
            </a:r>
            <a:r>
              <a:rPr lang="en-GB" sz="2800" dirty="0"/>
              <a:t> des </a:t>
            </a:r>
            <a:r>
              <a:rPr lang="en-GB" sz="2800" dirty="0" err="1"/>
              <a:t>fonctionnalités</a:t>
            </a:r>
            <a:r>
              <a:rPr lang="en-GB" sz="2800" dirty="0"/>
              <a:t> </a:t>
            </a:r>
            <a:r>
              <a:rPr lang="en-GB" sz="2800" dirty="0" err="1"/>
              <a:t>prévues</a:t>
            </a:r>
            <a:r>
              <a:rPr lang="en-GB" sz="2800" dirty="0"/>
              <a:t> </a:t>
            </a:r>
            <a:r>
              <a:rPr lang="en-GB" sz="2800" dirty="0" err="1"/>
              <a:t>initialement</a:t>
            </a:r>
            <a:r>
              <a:rPr lang="en-GB" sz="2800" dirty="0"/>
              <a:t>, </a:t>
            </a:r>
            <a:r>
              <a:rPr lang="en-GB" sz="2800" dirty="0" err="1"/>
              <a:t>ou</a:t>
            </a:r>
            <a:r>
              <a:rPr lang="en-GB" sz="2800" dirty="0"/>
              <a:t> de </a:t>
            </a:r>
            <a:r>
              <a:rPr lang="en-GB" sz="2800" dirty="0" err="1"/>
              <a:t>prendre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compte</a:t>
            </a:r>
            <a:r>
              <a:rPr lang="en-GB" sz="2800" dirty="0"/>
              <a:t> de nouveaux </a:t>
            </a:r>
            <a:r>
              <a:rPr lang="en-GB" sz="2800" dirty="0" err="1"/>
              <a:t>besoins</a:t>
            </a:r>
            <a:r>
              <a:rPr lang="en-GB" sz="2800" dirty="0"/>
              <a:t>, </a:t>
            </a:r>
            <a:r>
              <a:rPr lang="en-GB" sz="2800" dirty="0" err="1"/>
              <a:t>jugés</a:t>
            </a:r>
            <a:r>
              <a:rPr lang="en-GB" sz="2800" dirty="0"/>
              <a:t> plus </a:t>
            </a:r>
            <a:r>
              <a:rPr lang="en-GB" sz="2800" dirty="0" err="1"/>
              <a:t>prioritaires</a:t>
            </a:r>
            <a:endParaRPr lang="en-GB" sz="2800" dirty="0"/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BCAB2D50-F9EA-4201-AF7D-C0470DDCDDA5}"/>
              </a:ext>
            </a:extLst>
          </p:cNvPr>
          <p:cNvSpPr>
            <a:spLocks noGrp="1"/>
          </p:cNvSpPr>
          <p:nvPr/>
        </p:nvSpPr>
        <p:spPr bwMode="gray">
          <a:xfrm>
            <a:off x="753138" y="6443979"/>
            <a:ext cx="495300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D2A080-DA64-4F5C-9131-47EB793B4410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7" name="Rectangle à coins arrondis 2">
            <a:extLst>
              <a:ext uri="{FF2B5EF4-FFF2-40B4-BE49-F238E27FC236}">
                <a16:creationId xmlns="" xmlns:a16="http://schemas.microsoft.com/office/drawing/2014/main" id="{82D2E452-74D5-4CAA-AD53-137D2A14152D}"/>
              </a:ext>
            </a:extLst>
          </p:cNvPr>
          <p:cNvSpPr/>
          <p:nvPr/>
        </p:nvSpPr>
        <p:spPr>
          <a:xfrm>
            <a:off x="1271588" y="4771264"/>
            <a:ext cx="9535749" cy="988828"/>
          </a:xfrm>
          <a:prstGeom prst="roundRect">
            <a:avLst/>
          </a:prstGeom>
          <a:solidFill>
            <a:schemeClr val="accent1"/>
          </a:solidFill>
          <a:ln w="6350">
            <a:solidFill>
              <a:srgbClr val="FF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ym typeface="Wingdings" panose="05000000000000000000" pitchFamily="2" charset="2"/>
              </a:rPr>
              <a:t>“</a:t>
            </a:r>
            <a:r>
              <a:rPr lang="en-GB" sz="2400" i="1" dirty="0" err="1">
                <a:sym typeface="Wingdings" panose="05000000000000000000" pitchFamily="2" charset="2"/>
              </a:rPr>
              <a:t>Valoriser</a:t>
            </a:r>
            <a:r>
              <a:rPr lang="en-GB" sz="2400" i="1" dirty="0"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ym typeface="Wingdings" panose="05000000000000000000" pitchFamily="2" charset="2"/>
              </a:rPr>
              <a:t>l</a:t>
            </a:r>
            <a:r>
              <a:rPr lang="en-US" sz="2400" i="1" dirty="0" err="1"/>
              <a:t>’adaptation</a:t>
            </a:r>
            <a:r>
              <a:rPr lang="en-US" sz="2400" i="1" dirty="0"/>
              <a:t> au </a:t>
            </a:r>
            <a:r>
              <a:rPr lang="en-US" sz="2400" i="1" dirty="0" err="1"/>
              <a:t>changement</a:t>
            </a:r>
            <a:r>
              <a:rPr lang="en-US" sz="2400" i="1" dirty="0"/>
              <a:t> plus que le </a:t>
            </a:r>
            <a:r>
              <a:rPr lang="en-US" sz="2400" i="1" dirty="0" err="1"/>
              <a:t>suivi</a:t>
            </a:r>
            <a:r>
              <a:rPr lang="en-US" sz="2400" i="1" dirty="0"/>
              <a:t> d’un plan”</a:t>
            </a:r>
          </a:p>
          <a:p>
            <a:pPr algn="r"/>
            <a:r>
              <a:rPr lang="en-US" sz="2400" dirty="0"/>
              <a:t>(</a:t>
            </a:r>
            <a:r>
              <a:rPr lang="en-US" sz="2400" dirty="0" err="1"/>
              <a:t>Manifeste</a:t>
            </a:r>
            <a:r>
              <a:rPr lang="en-US" sz="2400" dirty="0"/>
              <a:t> Agile)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371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405</Words>
  <Application>Microsoft Office PowerPoint</Application>
  <PresentationFormat>Grand écran</PresentationFormat>
  <Paragraphs>57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ING Me</vt:lpstr>
      <vt:lpstr>Wingdings</vt:lpstr>
      <vt:lpstr>Galerie</vt:lpstr>
      <vt:lpstr>AGILE GAME OF THRONES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introduction à l’agilité…</dc:title>
  <dc:creator>PC</dc:creator>
  <cp:lastModifiedBy>SCHLICK Romain</cp:lastModifiedBy>
  <cp:revision>47</cp:revision>
  <dcterms:created xsi:type="dcterms:W3CDTF">2017-11-28T10:20:53Z</dcterms:created>
  <dcterms:modified xsi:type="dcterms:W3CDTF">2019-04-24T15:40:39Z</dcterms:modified>
</cp:coreProperties>
</file>